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Action1.xml" ContentType="application/vnd.ms-office.inkAction+xml"/>
  <Override PartName="/ppt/ink/inkAction2.xml" ContentType="application/vnd.ms-office.inkAction+xml"/>
  <Override PartName="/ppt/ink/inkAction3.xml" ContentType="application/vnd.ms-office.inkAction+xml"/>
  <Override PartName="/ppt/ink/inkAction4.xml" ContentType="application/vnd.ms-office.inkAction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68" r:id="rId2"/>
    <p:sldId id="271" r:id="rId3"/>
    <p:sldId id="272" r:id="rId4"/>
    <p:sldId id="273" r:id="rId5"/>
    <p:sldId id="274" r:id="rId6"/>
    <p:sldId id="276" r:id="rId7"/>
    <p:sldId id="275" r:id="rId8"/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144" autoAdjust="0"/>
    <p:restoredTop sz="94660"/>
  </p:normalViewPr>
  <p:slideViewPr>
    <p:cSldViewPr snapToGrid="0">
      <p:cViewPr varScale="1">
        <p:scale>
          <a:sx n="77" d="100"/>
          <a:sy n="77" d="100"/>
        </p:scale>
        <p:origin x="859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84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111.62791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5-04-16T19:32:48.620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act:action type="add" startTime="13177">
    <iact:property name="dataType"/>
    <iact:actionData xml:id="d0">
      <inkml:trace xmlns:inkml="http://www.w3.org/2003/InkML" xml:id="stk0" contextRef="#ctx0" brushRef="#br0">11871 8758 0,'24'0'87,"165"0"-36,-71 0-49,23-24 29,213-23-29,-118 0 30,-47 23-31,-94 24 32,23 0-32,-48 0 31,1 0-31,-47 0 0,23 0 32,71 24-30,-47-24 25,23 0-27,-23 0 31,23 0-31,-70 23 32,70-23-32,-70 0 31,0 0-31,-1 0 32,1 0-32,-1 24 31,1-1 1,0-23 1,-1 0 16,1 0-49</inkml:trace>
    </iact:actionData>
  </iact:action>
  <iact:action type="add" startTime="18170">
    <iact:property name="dataType"/>
    <iact:actionData xml:id="d1">
      <inkml:trace xmlns:inkml="http://www.w3.org/2003/InkML" xml:id="stk1" contextRef="#ctx0" brushRef="#br0">9346 9962 0,'24'-24'132,"94"24"-131,141-47 45,-46 47-44,-119 0-2,24 0 31,0 0-29,-71 0 0,95 23 27,-24-23-27,165 48 30,-141-48-30,-71 0 29,94 0-29,-94 0 29,70 23-29,-70-23 30,71 0-30,-72 0-1,166 0 45,-70 0-44,-96 24 30,96-24-30,-96 0 29,25 23-28,-48-23-2,71 24 29,-24-24-30,24 0 50,0 0-49,-70 0-1,-1 0 32,-24 0-31,25 0 14,-25 0-14,1 0 32,23 0-32,0 0 31,-23 0-31,-1 0 0,1 0 30,0 0-30,23 0 32,0 0-32,-23 0 64,46 0-64,-46 0 49,23-24-48,-23 24 29,-1 0-29,1 0 63,23 0-63</inkml:trace>
    </iact:actionData>
  </iact:action>
  <iact:action type="add" startTime="28181">
    <iact:property name="dataType"/>
    <iact:actionData xml:id="d2">
      <inkml:trace xmlns:inkml="http://www.w3.org/2003/InkML" xml:id="stk2" contextRef="#ctx0" brushRef="#br0">7340 11142 0,'0'-24'101,"0"1"-99,47 23 46,71-48-46,-23 1 29,117 24-29,-23-25 30,23 25-30,-70 23 29,-24 0-29,-94 0-2,70 0 31,95 0-30,-71 0 32,165 0-32,-189 0 31,95 0-32,-47 0 33,-1 0-32,-70 0 31,-24 23-30,1-23-2,22 0 32,1 0-31,-24 24 1,1-24 28,22 0-29,25 0 32,70 0-32,-118 0 31,71 0-31,-47 0 48,23 0-47,-70 0 13,23 0-14,24 0 31,-24 0-31,-23-24 1,23 24 28,-23 0-27,-1 0-2,48 0 29,-24 0 3,0 24-31,-23-24 30,23 0-30,-23 0 29,-1 0-28,1 0 44</inkml:trace>
    </iact:actionData>
  </iact:action>
  <iact:action type="add" startTime="32573">
    <iact:property name="dataType"/>
    <iact:actionData xml:id="d3">
      <inkml:trace xmlns:inkml="http://www.w3.org/2003/InkML" xml:id="stk3" contextRef="#ctx0" brushRef="#br0">8143 11968 0,'94'0'231,"24"0"-229,-47 24-1,-24-24 24,95 0-21,-95 0-4,94 0 46,-70 0-45,-24 0 31,24 0-28,-47 0-4,-1 0 30,48 0-28,-24 0 29,1 23-29,-25-23 29,1 0-30,23 0 49,-23 0-48,-1 0 29,24 0 2,-23 0-31,23 0 29,0 0-28,71 0 44,-47 0-45,-24 0 30,24 0-30,-24 0 29,1 0-30,-1 0 31,-24 0-30,1 0 0,0 0 28,-1 0-28,1 0-1,-1 0 29,1 0-29,23 0 32,0 0-31,48 0 46,-48 0-46,-23 0-1,94 24 46,-48-1-45,1-23 45,-24 24-45,24-24 47,0 0-47,-47 0 29,23 0-30,0 0 31,24 0-30,-24 0 30,0 0-31,-23 0 31,-1 24-32,25-24 50,-1 0-49,-24 0 31,1 0-30,0 0-2,23 23 48,-24-23-47,25 0 32,22 24-31,-46-24 29,0 0-29,-1 23-1,1-23 29,23 0-28,0 0 46,-23 0-46,-1 0-1,25 24 46,-1-24-45,-24 24 30,25-24-30,-25 0 45,24 23-45,-23-23 46,0 0-46,-1 0 30,1 0-31,-1 0 48,1 0-45,0 0 28,-1 0-2,-23 24-28,0-48 96,0 48 19</inkml:trace>
    </iact:actionData>
  </iact:action>
</iact:actions>
</file>

<file path=ppt/ink/inkAction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84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111.62791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5-04-16T19:32:48.620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act:action type="add" startTime="8659">
    <iact:property name="dataType"/>
    <iact:actionData xml:id="d0">
      <inkml:trace xmlns:inkml="http://www.w3.org/2003/InkML" xml:id="stk0" contextRef="#ctx0" brushRef="#br0">3706 4650 0,'23'0'48,"24"0"-46,-23-23 30,23 23-30,0 0 30,24 0-30,0 0 28,-24 0-27,-23 0-2,23 0 45,260 0-45,-236 0 31,-1 0-31,-46 0 1,47 0 29,-24 0-29,0 0-1,0 0 29,1 0-28,46 0 46,-70 0-46,-1 0-1,1 0 46,23 0-45,-23 0 46,-1 0-46,1 0 29,-1 0-29,1 0 30,0 0 25,-1 0-55,1 0 76</inkml:trace>
    </iact:actionData>
  </iact:action>
</iact:actions>
</file>

<file path=ppt/ink/inkAction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84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111.62791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5-04-16T19:32:48.620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act:action type="add" startTime="6087">
    <iact:property name="dataType"/>
    <iact:actionData xml:id="d0">
      <inkml:trace xmlns:inkml="http://www.w3.org/2003/InkML" xml:id="stk0" contextRef="#ctx0" brushRef="#br0">7435 5925 0,'47'0'119,"0"0"-86,-23 0-33,188 0 51,-94 0-50,24 0 31,-1 0-30,-94 0 29,24 0-30,-24 0 31,24 0-31,-47 0 31,-1 0-30,1 0 0,0 0 28,23 0-28,-24 0 31,72 0-30,-72 0-2,1 0 27,47 0-27,-24 0 31,47-24-31,-70 1 31,0 23-29,-1 0-3,1 0 30,23 0-28,-23 0-1,46 0 30,-22 0-30,-25 23 15,1-23-14,-1 0 29,25 0-29,-25 0 30,24 0-30,-23 0 62</inkml:trace>
    </iact:actionData>
  </iact:action>
  <iact:action type="add" startTime="7234">
    <iact:property name="dataType"/>
    <iact:actionData xml:id="d1">
      <inkml:trace xmlns:inkml="http://www.w3.org/2003/InkML" xml:id="stk1" contextRef="#ctx0" brushRef="#br0">9700 5949 0,'24'0'81,"-1"0"-79,25 0 37,-1 0-38,0 0 31,71 0-30,-71-24 30,48 0-30,-25 24 0,48 0 27,71-47-28,-118 47 14,47-24-12,24 24 44,141 0-45,-260 0 30,72 0-30,-24 0 29,-1 0-29,-22 0 29,-25 0-30,24 0 32,1 0 1,-25 0 15,1 0-45</inkml:trace>
    </iact:actionData>
  </iact:action>
  <iact:action type="add" startTime="8486">
    <iact:property name="dataType"/>
    <iact:actionData xml:id="d2">
      <inkml:trace xmlns:inkml="http://www.w3.org/2003/InkML" xml:id="stk2" contextRef="#ctx0" brushRef="#br0">6561 8238 0,'24'0'80,"23"0"-77,-23 0-3,94 0 37,-24-47-35,-47 47 29,48-24-30,-1 24 31,1 0-29,-25 0 28,48 0-29,-23 0 29,23-23-28,-71-1-2,189 1 45,-142-1-45,-70 24 31,23 0-29,-23 0-3,23 0 31,-23 0-29,-1 0 29,24 0 3,-23 0-1,0 0-16</inkml:trace>
    </iact:actionData>
  </iact:action>
  <iact:action type="add" startTime="9537">
    <iact:property name="dataType"/>
    <iact:actionData xml:id="d3">
      <inkml:trace xmlns:inkml="http://www.w3.org/2003/InkML" xml:id="stk3" contextRef="#ctx0" brushRef="#br0">9606 8333 0,'23'0'186,"1"0"-183,0 0 11,23-24-12,24 24 28,-1-47-27,-46 47-1,118-24 27,-24 1-26,-48 23-2,-22-24 28,117 0-27,-118 24 46,47 0-45,-70 0-2,0 0 29,-1 0-28,1 0 13,-1 0-13,25 0 62,-25 0-61,1-23 61</inkml:trace>
    </iact:actionData>
  </iact:action>
</iact:actions>
</file>

<file path=ppt/ink/inkAction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84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111.62791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5-04-16T19:32:48.620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act:action type="add" startTime="12481">
    <iact:property name="dataType"/>
    <iact:actionData xml:id="d0">
      <inkml:trace xmlns:inkml="http://www.w3.org/2003/InkML" xml:id="stk0" contextRef="#ctx0" brushRef="#br0">8520 9371 0,'24'24'122,"47"0"-119,47-1 42,-95-23-42,24 0-3,48 0 58,70 24-57,-141-24 1,141 0 44,-47 23-44,-71-23-2,24 0 32,0 0-31,23 0 31,-47 0-31,48 0 48,-25 0-47,-46 24-2,47-24 31,-48 0-30,1 24 15,23-24-15,0 23 48,24-23-46,24 24 45,-48-24-46,-24 0 28,1 0-28,0 0 31,-1 0-31,24 0 45,-23 0-46,0 0 72,-1 0-31</inkml:trace>
    </iact:actionData>
  </iact:action>
  <iact:action type="add" startTime="19196">
    <iact:property name="dataType"/>
    <iact:actionData xml:id="d1">
      <inkml:trace xmlns:inkml="http://www.w3.org/2003/InkML" xml:id="stk1" contextRef="#ctx0" brushRef="#br0">12155 9371 0,'23'0'149,"1"0"-147,47-23 46,-1-1-46,1 24 30,0 0-29,0 0-3,70 0 63,25 0-62,-143 0 31,48 24-29,-47-24 27,23 0-28,0 0 47,24 0-47,-48 0 30,1 0-31,23 0 47,-23 0 2</inkml:trace>
    </iact:actionData>
  </iact:action>
  <iact:action type="add" startTime="23815">
    <iact:property name="dataType"/>
    <iact:actionData xml:id="d2">
      <inkml:trace xmlns:inkml="http://www.w3.org/2003/InkML" xml:id="stk2" contextRef="#ctx0" brushRef="#br0">15742 9442 0,'0'-23'132,"47"23"-129,-23 0 42,70 0-44,0-24 31,-23 24-29,24 0 44,-48 0-45,0-24 30,0 24-30,-23 0 29,23 0-30,0 0 31,-23-23-30,-1 23-1,25 0 29,-25 0-27,1 0 44,70 0-44,-70 0-2,0 0 29,-1 0-27,1 0-1,23 0 26,-23 0-25,-1 0 11,1 0-12,23 0 29,-23 0-14,-1 0-15,1 0 30,-1 0-30,1 0 62</inkml:trace>
    </iact:actionData>
  </iact:action>
  <iact:action type="add" startTime="34254">
    <iact:property name="dataType"/>
    <iact:actionData xml:id="d3">
      <inkml:trace xmlns:inkml="http://www.w3.org/2003/InkML" xml:id="stk3" contextRef="#ctx0" brushRef="#br0">20556 9560 0,'71'0'174,"118"0"-173,259 24 48,-377-24-48,47 0 65,-71 0-65,-23 0 31,47 0-31,-24 0 48,0 0-47,-23 0 29,23 0-29,-23 0 46,-1 0-46,1 0 46,-1 0-45,1 0 44</inkml:trace>
    </iact:actionData>
  </iact:action>
  <iact:action type="add" startTime="37441">
    <iact:property name="dataType"/>
    <iact:actionData xml:id="d4">
      <inkml:trace xmlns:inkml="http://www.w3.org/2003/InkML" xml:id="stk4" contextRef="#ctx0" brushRef="#br0">25866 9419 0,'24'0'50,"0"0"-1,-1 0 77,24 0-125,1 0 60,117-48-59,-47 48 29,-71-23-29,-23 23 0,23-24 28,24 24-28,-48 0 0,1 0 27,47-23-28,-24 23 31,24 0-31,-24-24 32,47 0-32,24 24 15,0-23 17,0 23-33,0-24 50,-70 24-49,-25 0 15,24 0-15,1 0 49,-1 0-47,0 0-1,-23 0 25,-1 0-26,1 0 32,23 0-31,-23 0 29,-1 0-29,1 0 29,-1 0-29,1 0 58</inkml:trace>
    </iact:actionData>
  </iact:action>
  <iact:action type="add" startTime="48713">
    <iact:property name="dataType"/>
    <iact:actionData xml:id="d5">
      <inkml:trace xmlns:inkml="http://www.w3.org/2003/InkML" xml:id="stk5" contextRef="#ctx0" brushRef="#br0">4178 10339 0,'47'0'49,"0"0"-47,0-23 46,-23 23-16,-1 0-30,1 0 30,23 0-31,0 0 49,-23 0-48,0 0 12,-1 0-12,1 0 29,23-24-29,-23 0 13,-1 24-13,24 0 30,-23 0-31,23 0 0,-23 0 29,23-23-27,-23 23-1,23 0 27,0 0-26,47 0 44,-70 0-45,23 0 29,-23 0-29,23 0 30,0 0-32,0 0 50,1 0-48,-1 0 29,-24 0 2,1 0 0,0 0-30,-1 0 71</inkml:trace>
    </iact:actionData>
  </iact:action>
</iact:action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3EAF53-B64B-4039-856D-359FCB1E47CE}" type="datetimeFigureOut">
              <a:rPr lang="en-IN" smtClean="0"/>
              <a:t>16-04-2025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49973A-0E89-45A6-BCC8-7D790024C60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959457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49973A-0E89-45A6-BCC8-7D790024C608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728503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49973A-0E89-45A6-BCC8-7D790024C608}" type="slidenum">
              <a:rPr lang="en-IN" smtClean="0"/>
              <a:t>15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22315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B851E1-0FED-2891-561C-ABC7F2054F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D2B144-A9ED-4A65-44D5-C4B2642585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7C7F02-411A-18DA-D34D-529BFC8469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0F20D-5E6F-417E-9162-80DE7A96E35A}" type="datetimeFigureOut">
              <a:rPr lang="en-IN" smtClean="0"/>
              <a:t>16-04-2025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7A0E10-B3D6-07AE-046D-B987FEB57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4BDF4C-AD5C-C555-81E9-1F8D880E3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0C874E-D3F9-424B-A48A-0B0251752B1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682879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A421EA-2FD2-028F-7378-750256C1B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EDE75DC-9D80-C939-E59E-8228377C6E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6FBB7E-B24C-251C-DC93-41F31828A9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0F20D-5E6F-417E-9162-80DE7A96E35A}" type="datetimeFigureOut">
              <a:rPr lang="en-IN" smtClean="0"/>
              <a:t>16-04-2025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2F730D-6762-9184-78E1-20A79AF1D3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3385FC-53FF-B5F1-3DA4-B828691D90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0C874E-D3F9-424B-A48A-0B0251752B1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470165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DCA9435-DC58-30E0-E481-1F5481F4FAE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C3149AD-6C63-98C1-56B3-B6D8F7B7E3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64D2F0-2781-A788-39FF-EEF0F13D53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0F20D-5E6F-417E-9162-80DE7A96E35A}" type="datetimeFigureOut">
              <a:rPr lang="en-IN" smtClean="0"/>
              <a:t>16-04-2025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94E81A-3DDF-AC76-3806-5D63C3BFA2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08CCBE-09BE-7640-ACFB-F4270C437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0C874E-D3F9-424B-A48A-0B0251752B1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838170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8F470D-B713-93C8-557A-84006D409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3AC1C6-6DCA-8594-2121-DDF4B1530D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304BA8-B63C-60D2-DF73-22730E4D46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0F20D-5E6F-417E-9162-80DE7A96E35A}" type="datetimeFigureOut">
              <a:rPr lang="en-IN" smtClean="0"/>
              <a:t>16-04-2025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EB89D5-8721-3032-2819-089FA9FE4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FF116C-C4ED-BE0F-A193-6E92C8F8E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0C874E-D3F9-424B-A48A-0B0251752B1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784566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5E96D-93F7-52F7-ABD1-C9351057B7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58FDCE-E506-5BD0-6A65-4A8B9D880A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76B99E-8C59-199A-62F1-BECEA57AFF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0F20D-5E6F-417E-9162-80DE7A96E35A}" type="datetimeFigureOut">
              <a:rPr lang="en-IN" smtClean="0"/>
              <a:t>16-04-2025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CBEE08-C18F-1203-7F05-6659E93B48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F1E6A6-5CC2-9B47-30C5-7FA3FD45F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0C874E-D3F9-424B-A48A-0B0251752B1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929983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17D689-23BC-D2BF-959F-C8592E697E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A4FC2B-44D5-EB82-03F5-7531BEB327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278300-4C4D-BB76-0001-FE440F197F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F8F547-E5AF-72F2-A7E4-81E6C36CE9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0F20D-5E6F-417E-9162-80DE7A96E35A}" type="datetimeFigureOut">
              <a:rPr lang="en-IN" smtClean="0"/>
              <a:t>16-04-2025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B1A313-906B-E08A-D15E-1E76DF0925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4136FD-FAF2-7FBB-6A79-15CBE1202D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0C874E-D3F9-424B-A48A-0B0251752B1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833421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578DB-E08C-C84F-F8DA-84CCDBFB8C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05B614-0105-B10C-DC15-1302D265FF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9613E8-8064-E79E-34FF-95435DD781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AFD3EF-4CD7-4DC4-103E-9756D5935E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A234F1E-71A8-9443-52F9-A3256E572F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D12DDA7-0A15-7D12-A859-86F1E76E28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0F20D-5E6F-417E-9162-80DE7A96E35A}" type="datetimeFigureOut">
              <a:rPr lang="en-IN" smtClean="0"/>
              <a:t>16-04-2025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904E187-EAEF-11F2-F9FE-8F708B3CD7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B3C41D4-12FA-3B13-FF6A-8420E6170A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0C874E-D3F9-424B-A48A-0B0251752B1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126877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80B5B8-F490-C5F2-A259-45079BF7A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37D525-EA0C-058A-1F12-0BEEA61A61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0F20D-5E6F-417E-9162-80DE7A96E35A}" type="datetimeFigureOut">
              <a:rPr lang="en-IN" smtClean="0"/>
              <a:t>16-04-2025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A6EEE9-D073-119F-8AEC-30850C3DFB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C5B0FD-597D-4B73-B8BE-A2CF86DD65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0C874E-D3F9-424B-A48A-0B0251752B1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105442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0F472C7-6585-5369-70A2-524F16BC67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0F20D-5E6F-417E-9162-80DE7A96E35A}" type="datetimeFigureOut">
              <a:rPr lang="en-IN" smtClean="0"/>
              <a:t>16-04-2025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9DB1393-A0D4-D13E-92E0-EFD7420D30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B948AD-26C5-A60A-F0B2-468210C8BF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0C874E-D3F9-424B-A48A-0B0251752B1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743153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D582CB-1C4A-B607-DBBA-4E47387373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89AD59-2385-2B8B-FA8B-99127748FE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89BB6F-78D2-A45C-5DBF-482B8421AB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678F3E-CADE-6931-29D1-5584621DAD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0F20D-5E6F-417E-9162-80DE7A96E35A}" type="datetimeFigureOut">
              <a:rPr lang="en-IN" smtClean="0"/>
              <a:t>16-04-2025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15F3AC-F0B4-9B88-F705-8CD75A2AFF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B70259-1000-A102-2A5C-EFFEC52CFB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0C874E-D3F9-424B-A48A-0B0251752B1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445644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F61CE8-67B9-6D0F-D51B-D98A792FDF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F9EE50B-649F-43E7-DC24-851A5D08424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DC5EC3-2CE8-B560-8C5D-9E76CF9BA1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610B98-7F76-FC4E-1195-A93D18FD2A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0F20D-5E6F-417E-9162-80DE7A96E35A}" type="datetimeFigureOut">
              <a:rPr lang="en-IN" smtClean="0"/>
              <a:t>16-04-2025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5135C7-CAB2-1E31-8668-C8C3B61A53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EA33A0-93E1-AC77-8F68-91CFEBDC2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0C874E-D3F9-424B-A48A-0B0251752B1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776860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44F6F1B-FC9B-2BBD-17F1-B44A1C2360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780923-0C9F-979D-FB98-BF0B1448EE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F6FBF2-3BF2-383B-800C-26D9ECB840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30F20D-5E6F-417E-9162-80DE7A96E35A}" type="datetimeFigureOut">
              <a:rPr lang="en-IN" smtClean="0"/>
              <a:t>16-04-2025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4174E1-921E-9D38-9077-76F0711AF6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857DDF-9FCD-8067-49F4-575827A394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0C874E-D3F9-424B-A48A-0B0251752B1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570202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jpg"/><Relationship Id="rId5" Type="http://schemas.openxmlformats.org/officeDocument/2006/relationships/image" Target="../media/image1.jp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3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3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3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3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notesSlide" Target="../notesSlides/notesSlide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5" Type="http://schemas.openxmlformats.org/officeDocument/2006/relationships/image" Target="../media/image3.png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5" Type="http://schemas.openxmlformats.org/officeDocument/2006/relationships/image" Target="../media/image3.png"/><Relationship Id="rId4" Type="http://schemas.openxmlformats.org/officeDocument/2006/relationships/image" Target="../media/image32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6" Type="http://schemas.openxmlformats.org/officeDocument/2006/relationships/image" Target="../media/image3.png"/><Relationship Id="rId5" Type="http://schemas.openxmlformats.org/officeDocument/2006/relationships/image" Target="../media/image34.jpeg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3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5.png"/><Relationship Id="rId5" Type="http://schemas.microsoft.com/office/2011/relationships/inkAction" Target="../ink/inkAction1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8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microsoft.com/office/2011/relationships/inkAction" Target="../ink/inkAction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slideLayout" Target="../slideLayouts/slideLayout6.xml"/><Relationship Id="rId7" Type="http://schemas.microsoft.com/office/2011/relationships/inkAction" Target="../ink/inkAction3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3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3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5.png"/><Relationship Id="rId5" Type="http://schemas.microsoft.com/office/2011/relationships/inkAction" Target="../ink/inkAction4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3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3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3.png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2E14F48-DDE1-F95F-6D06-49061C44C2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0429" y="2979827"/>
            <a:ext cx="4629524" cy="3083884"/>
          </a:xfrm>
          <a:prstGeom prst="rect">
            <a:avLst/>
          </a:prstGeom>
          <a:scene3d>
            <a:camera prst="perspectiveHeroicExtremeLeftFacing"/>
            <a:lightRig rig="threePt" dir="t"/>
          </a:scene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B49C761-E046-3204-2A03-905282FE377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29000"/>
            <a:ext cx="6096000" cy="3429000"/>
          </a:xfrm>
          <a:prstGeom prst="rect">
            <a:avLst/>
          </a:prstGeom>
          <a:scene3d>
            <a:camera prst="perspectiveRight"/>
            <a:lightRig rig="threePt" dir="t"/>
          </a:scene3d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9C1BA7C-0F01-2369-FFC8-1B3F1F78D4C3}"/>
              </a:ext>
            </a:extLst>
          </p:cNvPr>
          <p:cNvSpPr txBox="1"/>
          <p:nvPr/>
        </p:nvSpPr>
        <p:spPr>
          <a:xfrm>
            <a:off x="1737285" y="929771"/>
            <a:ext cx="7897906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i="1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Feedforward Network for Stock Market Trend Prediction</a:t>
            </a:r>
            <a:endParaRPr lang="en-US" sz="6000" b="1" i="1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IN" sz="2400" b="1" i="1" dirty="0"/>
          </a:p>
          <a:p>
            <a:pPr algn="ctr"/>
            <a:endParaRPr lang="en-IN" sz="2400" b="1" i="1" dirty="0"/>
          </a:p>
          <a:p>
            <a:pPr algn="ctr"/>
            <a:endParaRPr lang="en-IN" sz="2400" b="1" i="1" dirty="0"/>
          </a:p>
          <a:p>
            <a:pPr algn="ctr"/>
            <a:endParaRPr lang="en-IN" sz="2400" b="1" i="1" dirty="0"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2BAFF612-89F9-392F-19C3-920EB41FB57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262704" t="-125896" r="-262704" b="-125896"/>
          <a:stretch>
            <a:fillRect/>
          </a:stretch>
        </p:blipFill>
        <p:spPr>
          <a:xfrm>
            <a:off x="10425953" y="5680213"/>
            <a:ext cx="3048000" cy="17145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C690CAC-C514-7B87-E4F1-724CAA947984}"/>
              </a:ext>
            </a:extLst>
          </p:cNvPr>
          <p:cNvSpPr txBox="1"/>
          <p:nvPr/>
        </p:nvSpPr>
        <p:spPr>
          <a:xfrm>
            <a:off x="5599475" y="5848316"/>
            <a:ext cx="44212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>
              <a:buNone/>
            </a:pP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TEAM MEMBERS:</a:t>
            </a:r>
          </a:p>
          <a:p>
            <a:pPr marL="0" indent="0" algn="ctr">
              <a:buNone/>
            </a:pP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Mohini Patil (UMID: 32423513)</a:t>
            </a:r>
          </a:p>
          <a:p>
            <a:pPr marL="0" indent="0" algn="ctr">
              <a:buNone/>
            </a:pP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Nikhil Reddy </a:t>
            </a:r>
            <a:r>
              <a:rPr lang="en-IN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Kandadi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(UMID: 28962694)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99356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861"/>
    </mc:Choice>
    <mc:Fallback xmlns="">
      <p:transition spd="slow" advTm="428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24D148-07C5-53E7-9F6A-E7BBF1C0B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COMMON GRAPH TYPES IN STOCK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D56B22-45A3-2E9A-A69E-D80DF96AFA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/>
              <a:t>LINE GRAPHS: </a:t>
            </a:r>
            <a:r>
              <a:rPr lang="en-IN" dirty="0"/>
              <a:t>Price movements over time</a:t>
            </a:r>
          </a:p>
          <a:p>
            <a:r>
              <a:rPr lang="en-IN" b="1" dirty="0"/>
              <a:t>CANDLESTICK CHARTS: </a:t>
            </a:r>
            <a:r>
              <a:rPr lang="en-IN" dirty="0"/>
              <a:t>Open, high, low, close in a visual block.</a:t>
            </a:r>
          </a:p>
          <a:p>
            <a:r>
              <a:rPr lang="en-IN" b="1" dirty="0"/>
              <a:t>HISTOGRAMS: </a:t>
            </a:r>
            <a:r>
              <a:rPr lang="en-IN" dirty="0"/>
              <a:t>Distribution of returns</a:t>
            </a:r>
          </a:p>
          <a:p>
            <a:r>
              <a:rPr lang="en-IN" b="1" dirty="0"/>
              <a:t>SCATTER PLOTS: </a:t>
            </a:r>
            <a:r>
              <a:rPr lang="en-IN" dirty="0"/>
              <a:t>Correlation analysis</a:t>
            </a: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1BEFF7-ED97-B1FD-3FF7-7CBC56BEE7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873909"/>
            <a:ext cx="4628535" cy="27595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E6576A1-CE91-27CB-98B8-BE8E6A5EEFD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5267" y="3873909"/>
            <a:ext cx="4815194" cy="2618966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C63E10DD-2D0D-7532-252B-7CD03936BC0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295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285"/>
    </mc:Choice>
    <mc:Fallback xmlns="">
      <p:transition spd="slow" advTm="242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29F901-831B-F5A3-7048-FE6D31C94B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06477"/>
            <a:ext cx="10515600" cy="1897165"/>
          </a:xfrm>
        </p:spPr>
        <p:txBody>
          <a:bodyPr/>
          <a:lstStyle/>
          <a:p>
            <a:pPr algn="ctr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LINE CHART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0F0223-D76D-252F-94C0-701BDC2698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63446"/>
            <a:ext cx="10515600" cy="5594554"/>
          </a:xfrm>
        </p:spPr>
        <p:txBody>
          <a:bodyPr>
            <a:noAutofit/>
          </a:bodyPr>
          <a:lstStyle/>
          <a:p>
            <a:r>
              <a:rPr lang="en-US" sz="1600" dirty="0"/>
              <a:t>This line chart visualizes the S&amp;P500 Index over a short period in </a:t>
            </a:r>
          </a:p>
          <a:p>
            <a:pPr marL="0" indent="0">
              <a:buNone/>
            </a:pPr>
            <a:r>
              <a:rPr lang="en-US" sz="1600" dirty="0"/>
              <a:t>October 2010. </a:t>
            </a:r>
          </a:p>
          <a:p>
            <a:r>
              <a:rPr lang="en-US" sz="1600" b="1" dirty="0"/>
              <a:t>TREND OVERVIEW</a:t>
            </a:r>
            <a:r>
              <a:rPr lang="en-US" sz="1600" dirty="0"/>
              <a:t>: The chart shows the S&amp;P500 Index’s performance </a:t>
            </a:r>
          </a:p>
          <a:p>
            <a:pPr marL="0" indent="0">
              <a:buNone/>
            </a:pPr>
            <a:r>
              <a:rPr lang="en-US" sz="1600" dirty="0"/>
              <a:t>over three days in October 2010 (01-10-2010 to 05-10-2010), highlighting </a:t>
            </a:r>
          </a:p>
          <a:p>
            <a:pPr marL="0" indent="0">
              <a:buNone/>
            </a:pPr>
            <a:r>
              <a:rPr lang="en-US" sz="1600" dirty="0"/>
              <a:t>a brief decline followed by a recovery.</a:t>
            </a:r>
          </a:p>
          <a:p>
            <a:r>
              <a:rPr lang="en-US" sz="1600" b="1" dirty="0"/>
              <a:t>PRICE MOVEMENT: </a:t>
            </a:r>
            <a:r>
              <a:rPr lang="en-US" sz="1600" dirty="0"/>
              <a:t>The S&amp;P500 starts at 1146.24 on 01-10-2010, dips to </a:t>
            </a:r>
          </a:p>
          <a:p>
            <a:pPr marL="0" indent="0">
              <a:buNone/>
            </a:pPr>
            <a:r>
              <a:rPr lang="en-US" sz="1600" dirty="0"/>
              <a:t>a low of 1137.03 on 04-10-2010, and then rises to 1160.75 by 05-10-2010, </a:t>
            </a:r>
          </a:p>
          <a:p>
            <a:pPr marL="0" indent="0">
              <a:buNone/>
            </a:pPr>
            <a:r>
              <a:rPr lang="en-US" sz="1600" dirty="0"/>
              <a:t>indicating volatility over this period.</a:t>
            </a:r>
          </a:p>
          <a:p>
            <a:r>
              <a:rPr lang="en-US" sz="1600" b="1" dirty="0"/>
              <a:t>SHORT-TERM VOLATILITY: </a:t>
            </a:r>
            <a:r>
              <a:rPr lang="en-US" sz="1600" dirty="0"/>
              <a:t>The chart captures a V-shaped pattern, with </a:t>
            </a:r>
          </a:p>
          <a:p>
            <a:pPr marL="0" indent="0">
              <a:buNone/>
            </a:pPr>
            <a:r>
              <a:rPr lang="en-US" sz="1600" dirty="0"/>
              <a:t>a noticeable drop of about 9 points (0.8%) in the first interval, </a:t>
            </a:r>
          </a:p>
          <a:p>
            <a:pPr marL="0" indent="0">
              <a:buNone/>
            </a:pPr>
            <a:r>
              <a:rPr lang="en-US" sz="1600" dirty="0"/>
              <a:t>followed by a sharp increase of 23.72 points (2.1%) in the next, </a:t>
            </a:r>
          </a:p>
          <a:p>
            <a:pPr marL="0" indent="0">
              <a:buNone/>
            </a:pPr>
            <a:r>
              <a:rPr lang="en-US" sz="1600" dirty="0"/>
              <a:t>reflecting short-term market fluctuations.</a:t>
            </a:r>
          </a:p>
          <a:p>
            <a:r>
              <a:rPr lang="en-US" sz="1600" b="1" dirty="0"/>
              <a:t>DATA POINTS: </a:t>
            </a:r>
            <a:r>
              <a:rPr lang="en-US" sz="1600" dirty="0"/>
              <a:t>With only three data points, the chart provides a limited </a:t>
            </a:r>
          </a:p>
          <a:p>
            <a:pPr marL="0" indent="0">
              <a:buNone/>
            </a:pPr>
            <a:r>
              <a:rPr lang="en-US" sz="1600" dirty="0"/>
              <a:t>snapshot, but it suggests an overall upward movement in the S&amp;P500 </a:t>
            </a:r>
          </a:p>
          <a:p>
            <a:pPr marL="0" indent="0">
              <a:buNone/>
            </a:pPr>
            <a:r>
              <a:rPr lang="en-US" sz="1600" dirty="0"/>
              <a:t>Index by the end of the period, closing higher than the starting value.</a:t>
            </a:r>
            <a:endParaRPr lang="en-IN" sz="16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45BCBF4-F84D-63E2-0972-B1CF2C1A40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7381" y="1263446"/>
            <a:ext cx="4817807" cy="5058696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1A21AE22-BD98-02A0-49F5-8350DD8704E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613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222"/>
    </mc:Choice>
    <mc:Fallback xmlns="">
      <p:transition spd="slow" advTm="232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6356A6-CD80-496D-607A-AFBBCDC14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BAR CHART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02881-D2E9-9077-0F71-6829405243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000" b="1" dirty="0"/>
              <a:t>STOCK PRICE COMPARISON</a:t>
            </a:r>
            <a:r>
              <a:rPr lang="en-US" sz="2000" dirty="0"/>
              <a:t>: The bar chart compares the </a:t>
            </a:r>
          </a:p>
          <a:p>
            <a:pPr marL="0" indent="0">
              <a:buNone/>
            </a:pPr>
            <a:r>
              <a:rPr lang="en-US" sz="2000" dirty="0"/>
              <a:t>prices of five </a:t>
            </a:r>
          </a:p>
          <a:p>
            <a:pPr marL="0" indent="0">
              <a:buNone/>
            </a:pPr>
            <a:r>
              <a:rPr lang="en-US" sz="2000" dirty="0"/>
              <a:t>stocks—S&amp;P500, AAPL, MSFT, GOOG, and AMZN—on </a:t>
            </a:r>
          </a:p>
          <a:p>
            <a:pPr marL="0" indent="0">
              <a:buNone/>
            </a:pPr>
            <a:r>
              <a:rPr lang="en-US" sz="2000" dirty="0"/>
              <a:t>01-10-2010, highlighting significant price differences.</a:t>
            </a:r>
          </a:p>
          <a:p>
            <a:r>
              <a:rPr lang="en-US" sz="2000" b="1" dirty="0"/>
              <a:t>S&amp;P500 DOMINANCE</a:t>
            </a:r>
            <a:r>
              <a:rPr lang="en-US" sz="2000" dirty="0"/>
              <a:t>: The S&amp;P500 Index has the highest </a:t>
            </a:r>
          </a:p>
          <a:p>
            <a:pPr marL="0" indent="0">
              <a:buNone/>
            </a:pPr>
            <a:r>
              <a:rPr lang="en-US" sz="2000" dirty="0"/>
              <a:t>value at 1146.24, towering over individual stocks, reflecting </a:t>
            </a:r>
          </a:p>
          <a:p>
            <a:pPr marL="0" indent="0">
              <a:buNone/>
            </a:pPr>
            <a:r>
              <a:rPr lang="en-US" sz="2000" dirty="0"/>
              <a:t>its role as a broad market index compared to individual </a:t>
            </a:r>
          </a:p>
          <a:p>
            <a:pPr marL="0" indent="0">
              <a:buNone/>
            </a:pPr>
            <a:r>
              <a:rPr lang="en-US" sz="2000" dirty="0"/>
              <a:t>company stocks.</a:t>
            </a:r>
          </a:p>
          <a:p>
            <a:r>
              <a:rPr lang="en-US" sz="2000" b="1" dirty="0"/>
              <a:t>VISUAL CONTRAST</a:t>
            </a:r>
            <a:r>
              <a:rPr lang="en-US" sz="2000" dirty="0"/>
              <a:t>: The chart uses distinct colors for each </a:t>
            </a:r>
          </a:p>
          <a:p>
            <a:pPr marL="0" indent="0">
              <a:buNone/>
            </a:pPr>
            <a:r>
              <a:rPr lang="en-US" sz="2000" dirty="0"/>
              <a:t>stock (e.g., red for S&amp;P500, light blue for AAPL, green for </a:t>
            </a:r>
          </a:p>
          <a:p>
            <a:pPr marL="0" indent="0">
              <a:buNone/>
            </a:pPr>
            <a:r>
              <a:rPr lang="en-US" sz="2000" dirty="0"/>
              <a:t>MSFT), making it easy to differentiate the price levels, with </a:t>
            </a:r>
          </a:p>
          <a:p>
            <a:pPr marL="0" indent="0">
              <a:buNone/>
            </a:pPr>
            <a:r>
              <a:rPr lang="en-US" sz="2000" dirty="0"/>
              <a:t>S&amp;P500’s bar being the tallest by far.</a:t>
            </a:r>
            <a:endParaRPr lang="en-IN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5320F2-A842-81FD-A12F-1A6E4E1B00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199" y="1690688"/>
            <a:ext cx="4655710" cy="4827638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5574C444-51D8-6758-618F-4BD082C1C1A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574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880"/>
    </mc:Choice>
    <mc:Fallback xmlns="">
      <p:transition spd="slow" advTm="218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2F5AA8-D5CC-3DA6-AC99-23C3C1ADCF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SCATTER PLOT AND AREA CHART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396324-0406-CD18-BA5B-E9D8E46468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097" y="1894451"/>
            <a:ext cx="10515600" cy="4351338"/>
          </a:xfrm>
        </p:spPr>
        <p:txBody>
          <a:bodyPr>
            <a:noAutofit/>
          </a:bodyPr>
          <a:lstStyle/>
          <a:p>
            <a:r>
              <a:rPr lang="en-US" sz="1400" b="1" dirty="0"/>
              <a:t>S&amp;P500-AAPL CORRELATION (SCATTER): </a:t>
            </a:r>
            <a:r>
              <a:rPr lang="en-US" sz="1400" dirty="0"/>
              <a:t>The scatter plot shows AAPL prices rising </a:t>
            </a:r>
          </a:p>
          <a:p>
            <a:pPr marL="0" indent="0">
              <a:buNone/>
            </a:pPr>
            <a:r>
              <a:rPr lang="en-US" sz="1400" dirty="0"/>
              <a:t>from 9.95 to 10.32 as S&amp;P500 moves from 1137.03 to 1160.75 (01-10-2010 to </a:t>
            </a:r>
          </a:p>
          <a:p>
            <a:pPr marL="0" indent="0">
              <a:buNone/>
            </a:pPr>
            <a:r>
              <a:rPr lang="en-US" sz="1400" dirty="0"/>
              <a:t>05-10-2010), suggesting a potential correlation.</a:t>
            </a:r>
          </a:p>
          <a:p>
            <a:pPr marL="0" indent="0">
              <a:buNone/>
            </a:pPr>
            <a:endParaRPr lang="en-US" sz="1400" dirty="0"/>
          </a:p>
          <a:p>
            <a:r>
              <a:rPr lang="en-US" sz="1400" b="1" dirty="0"/>
              <a:t>PRICE MOVEMENT (SCATTER): </a:t>
            </a:r>
            <a:r>
              <a:rPr lang="en-US" sz="1400" dirty="0"/>
              <a:t>S&amp;P500 dips to 1137.03 on 04-10-2010 (AAPL at </a:t>
            </a:r>
          </a:p>
          <a:p>
            <a:r>
              <a:rPr lang="en-US" sz="1400" dirty="0"/>
              <a:t>9.95) and rises to 1160.75 by 05-10-2010 (AAPL at 10.32), indicating synchronized </a:t>
            </a:r>
          </a:p>
          <a:p>
            <a:pPr marL="0" indent="0">
              <a:buNone/>
            </a:pPr>
            <a:r>
              <a:rPr lang="en-US" sz="1400" dirty="0"/>
              <a:t>growth.</a:t>
            </a:r>
          </a:p>
          <a:p>
            <a:pPr marL="0" indent="0">
              <a:buNone/>
            </a:pPr>
            <a:endParaRPr lang="en-US" sz="1400" dirty="0"/>
          </a:p>
          <a:p>
            <a:r>
              <a:rPr lang="en-US" sz="1400" b="1" dirty="0"/>
              <a:t>S&amp;P500 DOMINANCE (AREA CHART): </a:t>
            </a:r>
            <a:r>
              <a:rPr lang="en-US" sz="1400" dirty="0"/>
              <a:t>The stacked area chart highlights </a:t>
            </a:r>
          </a:p>
          <a:p>
            <a:pPr marL="0" indent="0">
              <a:buNone/>
            </a:pPr>
            <a:r>
              <a:rPr lang="en-US" sz="1400" dirty="0"/>
              <a:t>S&amp;P500’s dominance (e.g., 1146.24 on 01-10-2010)over AAPL, MSFT, and GOOG, </a:t>
            </a:r>
          </a:p>
          <a:p>
            <a:pPr marL="0" indent="0">
              <a:buNone/>
            </a:pPr>
            <a:r>
              <a:rPr lang="en-US" sz="1400" dirty="0"/>
              <a:t>which contribute minimally to the total.</a:t>
            </a:r>
          </a:p>
          <a:p>
            <a:pPr marL="0" indent="0">
              <a:buNone/>
            </a:pPr>
            <a:endParaRPr lang="en-US" sz="1400" dirty="0"/>
          </a:p>
          <a:p>
            <a:r>
              <a:rPr lang="en-US" sz="1400" b="1" dirty="0"/>
              <a:t>CONSISTENT TRENDS (BOTH): </a:t>
            </a:r>
            <a:r>
              <a:rPr lang="en-US" sz="1400" dirty="0"/>
              <a:t>Both charts show a S&amp;P500 dip on 04-10-2010 and </a:t>
            </a:r>
          </a:p>
          <a:p>
            <a:pPr marL="0" indent="0">
              <a:buNone/>
            </a:pPr>
            <a:r>
              <a:rPr lang="en-US" sz="1400" dirty="0"/>
              <a:t>recovery by 05-10-2010, with the scatter plot focusing on AAPL and the area chart </a:t>
            </a:r>
          </a:p>
          <a:p>
            <a:pPr marL="0" indent="0">
              <a:buNone/>
            </a:pPr>
            <a:r>
              <a:rPr lang="en-US" sz="1400" dirty="0"/>
              <a:t>on broader market trends.</a:t>
            </a:r>
            <a:endParaRPr lang="en-IN" sz="1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923127-9A75-CDD2-2694-F15643B677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8955" y="1356852"/>
            <a:ext cx="5525729" cy="23597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69EF1CE-6479-68E6-E721-DDFFE7A93B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8955" y="3920357"/>
            <a:ext cx="5434781" cy="2824572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1656DF0C-944A-805B-2855-EFD82F321BA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609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943"/>
    </mc:Choice>
    <mc:Fallback xmlns="">
      <p:transition spd="slow" advTm="249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E7E706-92CA-9077-68BA-130BC56991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314632"/>
            <a:ext cx="10515600" cy="2222089"/>
          </a:xfrm>
        </p:spPr>
        <p:txBody>
          <a:bodyPr/>
          <a:lstStyle/>
          <a:p>
            <a:pPr algn="ctr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BOX PLOT AND PIE CHART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6989B7-DC91-4479-AF29-4ACCA75ECC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1600" b="1" dirty="0"/>
              <a:t>PRICE SPREAD (BOX PLOT): </a:t>
            </a:r>
            <a:r>
              <a:rPr lang="en-US" sz="1600" dirty="0"/>
              <a:t>The box plot shows the distribution of </a:t>
            </a:r>
          </a:p>
          <a:p>
            <a:pPr marL="0" indent="0">
              <a:buNone/>
            </a:pPr>
            <a:r>
              <a:rPr lang="en-US" sz="1600" dirty="0"/>
              <a:t>prices across all stocks, with S&amp;P500 at 1137.03–1160.75, GOOG at </a:t>
            </a:r>
          </a:p>
          <a:p>
            <a:pPr marL="0" indent="0">
              <a:buNone/>
            </a:pPr>
            <a:r>
              <a:rPr lang="en-US" sz="1600" dirty="0"/>
              <a:t>261.83, and most stocks (e.g., MSFT at 24.38) below 100, highlighting</a:t>
            </a:r>
          </a:p>
          <a:p>
            <a:pPr marL="0" indent="0">
              <a:buNone/>
            </a:pPr>
            <a:r>
              <a:rPr lang="en-US" sz="1600" dirty="0"/>
              <a:t>a wide price range.</a:t>
            </a:r>
          </a:p>
          <a:p>
            <a:r>
              <a:rPr lang="en-US" sz="1600" b="1" dirty="0"/>
              <a:t>OUTLIER HIGHLIGHT (BOX PLOT): </a:t>
            </a:r>
            <a:r>
              <a:rPr lang="en-US" sz="1600" dirty="0"/>
              <a:t>S&amp;P500 and GOOG are outliers </a:t>
            </a:r>
          </a:p>
          <a:p>
            <a:pPr marL="0" indent="0">
              <a:buNone/>
            </a:pPr>
            <a:r>
              <a:rPr lang="en-US" sz="1600" dirty="0"/>
              <a:t>in the box plot, with prices far higher than others (e.g., AAPL at </a:t>
            </a:r>
          </a:p>
          <a:p>
            <a:pPr marL="0" indent="0">
              <a:buNone/>
            </a:pPr>
            <a:r>
              <a:rPr lang="en-US" sz="1600" dirty="0"/>
              <a:t>153.71, MSFT at 24.38), indicating significant variation in stock values.</a:t>
            </a:r>
          </a:p>
          <a:p>
            <a:r>
              <a:rPr lang="en-US" sz="1600" b="1" dirty="0"/>
              <a:t>PROPORTIONS (PIE CHART): </a:t>
            </a:r>
            <a:r>
              <a:rPr lang="en-US" sz="1600" dirty="0"/>
              <a:t>The pie chart on 05-10-2010 shows </a:t>
            </a:r>
          </a:p>
          <a:p>
            <a:pPr marL="0" indent="0">
              <a:buNone/>
            </a:pPr>
            <a:r>
              <a:rPr lang="en-US" sz="1600" dirty="0"/>
              <a:t>GOOG leading at 44% (261.83), followed by AMZN at 26% and IBM at </a:t>
            </a:r>
          </a:p>
          <a:p>
            <a:pPr marL="0" indent="0">
              <a:buNone/>
            </a:pPr>
            <a:r>
              <a:rPr lang="en-US" sz="1600" dirty="0"/>
              <a:t>22.9%, with AAPL (4.0%) and MSFT (1.7%) having smaller shares.</a:t>
            </a:r>
          </a:p>
          <a:p>
            <a:r>
              <a:rPr lang="en-US" sz="1600" b="1" dirty="0"/>
              <a:t>DATA CONSISTENCY (BOTH): </a:t>
            </a:r>
            <a:r>
              <a:rPr lang="en-US" sz="1600" dirty="0"/>
              <a:t>Both charts exclude S&amp;P500 from the </a:t>
            </a:r>
          </a:p>
          <a:p>
            <a:pPr marL="0" indent="0">
              <a:buNone/>
            </a:pPr>
            <a:r>
              <a:rPr lang="en-US" sz="1600" dirty="0"/>
              <a:t>pie chart and AMZN from the box plot due to data issues, focusing on </a:t>
            </a:r>
          </a:p>
          <a:p>
            <a:pPr marL="0" indent="0">
              <a:buNone/>
            </a:pPr>
            <a:r>
              <a:rPr lang="en-US" sz="1600" dirty="0"/>
              <a:t>individual stocks’ price distributions and proportions on the last date.</a:t>
            </a:r>
            <a:endParaRPr lang="en-IN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3DF1C8-E596-70A0-281D-0D220CC122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5933" y="1246060"/>
            <a:ext cx="5197543" cy="27552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ADC6CB1-6BAB-9058-8779-8578B862F9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5933" y="4146037"/>
            <a:ext cx="4883227" cy="2421399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F721F194-5078-C82B-38BE-1389D100BDF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776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435"/>
    </mc:Choice>
    <mc:Fallback xmlns="">
      <p:transition spd="slow" advTm="214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9E8036-0311-308E-7D06-B88BECE27D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SOME MORE CHARTS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608FE19-6974-1E91-1641-4C954BA9AB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5936" y="1815793"/>
            <a:ext cx="4896464" cy="3709936"/>
          </a:xfrm>
          <a:prstGeom prst="rect">
            <a:avLst/>
          </a:prstGeom>
        </p:spPr>
      </p:pic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096467B2-589B-59A3-BC6A-9347F250AE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8265" y="1884619"/>
            <a:ext cx="10515600" cy="435133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000" dirty="0"/>
              <a:t>                    </a:t>
            </a:r>
            <a:r>
              <a:rPr lang="en-US" sz="1400" b="1" dirty="0"/>
              <a:t>HEATMAP: CORRELATION BETWEEN SELECTED STOCKS                                                                                Candlestick Chart </a:t>
            </a:r>
            <a:endParaRPr lang="en-IN" sz="1400" b="1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73A7628-0777-00D2-E297-F1E8EED1909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525" y="1815792"/>
            <a:ext cx="5167958" cy="3332111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4FBFE546-3B94-31D0-51A5-D48D9AF7FF3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164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853"/>
    </mc:Choice>
    <mc:Fallback xmlns="">
      <p:transition spd="slow" advTm="238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D0BA1-3E16-498B-411B-2CA819C077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VISUALIZATIONS LIBRARIES USED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E633A1-EA0D-616C-60FC-C097BFF8EC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• </a:t>
            </a:r>
            <a:r>
              <a:rPr lang="en-US" b="1" dirty="0"/>
              <a:t>MATPLOTLIB</a:t>
            </a:r>
            <a:r>
              <a:rPr lang="en-US" dirty="0"/>
              <a:t>: Fundamental plotting library in Python.</a:t>
            </a:r>
          </a:p>
          <a:p>
            <a:pPr marL="0" indent="0">
              <a:buNone/>
            </a:pPr>
            <a:r>
              <a:rPr lang="en-US" dirty="0"/>
              <a:t>• </a:t>
            </a:r>
            <a:r>
              <a:rPr lang="en-US" b="1" dirty="0"/>
              <a:t>SEABORN</a:t>
            </a:r>
            <a:r>
              <a:rPr lang="en-US" dirty="0"/>
              <a:t>: High-level interface for attractive statistical graphics.</a:t>
            </a:r>
          </a:p>
          <a:p>
            <a:pPr marL="0" indent="0">
              <a:buNone/>
            </a:pPr>
            <a:r>
              <a:rPr lang="en-US" dirty="0"/>
              <a:t>• </a:t>
            </a:r>
            <a:r>
              <a:rPr lang="en-US" b="1" dirty="0"/>
              <a:t>MPLFINANCE</a:t>
            </a:r>
            <a:r>
              <a:rPr lang="en-US" dirty="0"/>
              <a:t>: Specialized for financial candlestick and OHLC charts.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048C3E-D80A-75CD-07A2-C70B342226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716" y="3429000"/>
            <a:ext cx="9950245" cy="3227439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B7312221-D3A8-F283-C4CF-D944A01D634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126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478"/>
    </mc:Choice>
    <mc:Fallback xmlns="">
      <p:transition spd="slow" advTm="144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B1E4C-B841-252E-9C97-22AB271085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INTERPRETING STOCK DATA VISUALS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1E3164-A429-B241-F1B4-152440C749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2658"/>
            <a:ext cx="10515600" cy="457430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•</a:t>
            </a:r>
            <a:r>
              <a:rPr lang="en-US" b="1" dirty="0"/>
              <a:t> UPTREND</a:t>
            </a:r>
            <a:r>
              <a:rPr lang="en-US" dirty="0"/>
              <a:t>: Higher highs and higher lows.</a:t>
            </a:r>
          </a:p>
          <a:p>
            <a:pPr marL="0" indent="0">
              <a:buNone/>
            </a:pPr>
            <a:r>
              <a:rPr lang="en-US" dirty="0"/>
              <a:t>• </a:t>
            </a:r>
            <a:r>
              <a:rPr lang="en-US" b="1" dirty="0"/>
              <a:t>DOWNTREND</a:t>
            </a:r>
            <a:r>
              <a:rPr lang="en-US" dirty="0"/>
              <a:t>: Lower highs and lower lows.</a:t>
            </a:r>
          </a:p>
          <a:p>
            <a:pPr marL="0" indent="0">
              <a:buNone/>
            </a:pPr>
            <a:r>
              <a:rPr lang="en-US" dirty="0"/>
              <a:t>• </a:t>
            </a:r>
            <a:r>
              <a:rPr lang="en-US" b="1" dirty="0"/>
              <a:t>SIDEWAYS TREND</a:t>
            </a:r>
            <a:r>
              <a:rPr lang="en-US" dirty="0"/>
              <a:t>: Flat or range-bound prices.</a:t>
            </a:r>
          </a:p>
          <a:p>
            <a:pPr marL="0" indent="0">
              <a:buNone/>
            </a:pPr>
            <a:r>
              <a:rPr lang="en-US" dirty="0"/>
              <a:t>• Volume spikes can confirm price movement strength.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5CC51B-0D72-0246-D275-C65EB2EC0C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219" y="3716594"/>
            <a:ext cx="9753600" cy="3067664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EC1CB654-BF67-FE76-93DE-AECC0F259AB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699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782"/>
    </mc:Choice>
    <mc:Fallback xmlns="">
      <p:transition spd="slow" advTm="177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465996-7F32-9353-F9F8-CFD070BF7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5674FF-5F15-30F8-CE9A-270E9A9133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• Visualizations are critical for stock data insights.</a:t>
            </a:r>
          </a:p>
          <a:p>
            <a:pPr marL="0" indent="0">
              <a:buNone/>
            </a:pPr>
            <a:r>
              <a:rPr lang="en-US" dirty="0"/>
              <a:t>• Charts reveal patterns not obvious from raw numbers.</a:t>
            </a:r>
          </a:p>
          <a:p>
            <a:pPr marL="0" indent="0">
              <a:buNone/>
            </a:pPr>
            <a:r>
              <a:rPr lang="en-US" dirty="0"/>
              <a:t>• Helps traders and analysts make informed decisions.</a:t>
            </a:r>
          </a:p>
          <a:p>
            <a:pPr marL="0" indent="0">
              <a:buNone/>
            </a:pPr>
            <a:r>
              <a:rPr lang="en-US" dirty="0"/>
              <a:t>• Understanding visuals is key to financial data literacy.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7BA1C4-0EC5-28FE-19F9-5EBCEF976D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001294"/>
            <a:ext cx="5031658" cy="270387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E129398-CE6F-8303-D64B-8947AD75F9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8306" y="4001294"/>
            <a:ext cx="4385494" cy="2703870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2F210F4D-19B3-B1D4-944C-F4D4DFE672A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621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042"/>
    </mc:Choice>
    <mc:Fallback xmlns="">
      <p:transition spd="slow" advTm="240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443191-55FF-492A-EC57-EBF66C62D4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00678"/>
            <a:ext cx="10515600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IN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endParaRPr lang="en-IN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en-IN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THANKYOU!!</a:t>
            </a:r>
          </a:p>
          <a:p>
            <a:pPr marL="0" indent="0" algn="ctr">
              <a:buNone/>
            </a:pPr>
            <a:endParaRPr lang="en-IN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r">
              <a:buNone/>
            </a:pP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31F5780A-DD3B-50DF-88F5-96EBC038E55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62704" t="-125896" r="-262704" b="-125896"/>
          <a:stretch>
            <a:fillRect/>
          </a:stretch>
        </p:blipFill>
        <p:spPr>
          <a:xfrm>
            <a:off x="9829800" y="526277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409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7"/>
    </mc:Choice>
    <mc:Fallback xmlns="">
      <p:transition spd="slow" advTm="30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37051-7922-A060-589E-DC1D1DE2F6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083" y="338231"/>
            <a:ext cx="9525000" cy="1266451"/>
          </a:xfrm>
        </p:spPr>
        <p:txBody>
          <a:bodyPr>
            <a:normAutofit/>
          </a:bodyPr>
          <a:lstStyle/>
          <a:p>
            <a:pPr algn="ctr"/>
            <a:r>
              <a:rPr lang="en-IN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Used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054F29-CC41-793A-F6CE-FA189F89FEB8}"/>
              </a:ext>
            </a:extLst>
          </p:cNvPr>
          <p:cNvSpPr txBox="1"/>
          <p:nvPr/>
        </p:nvSpPr>
        <p:spPr>
          <a:xfrm>
            <a:off x="1358193" y="1858006"/>
            <a:ext cx="7893424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rtl="0" fontAlgn="base">
              <a:spcBef>
                <a:spcPts val="1000"/>
              </a:spcBef>
              <a:buFont typeface="Wingdings" panose="05000000000000000000" pitchFamily="2" charset="2"/>
              <a:buChar char="Ø"/>
            </a:pPr>
            <a:r>
              <a:rPr lang="en-US" sz="24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dataset used contains daily stock prices for major companies and indices, including the S&amp;P 500, AAPL, MSFT, and others.</a:t>
            </a:r>
          </a:p>
          <a:p>
            <a:pPr marL="457200" indent="-457200" rtl="0" fontAlgn="base">
              <a:buFont typeface="Wingdings" panose="05000000000000000000" pitchFamily="2" charset="2"/>
              <a:buChar char="Ø"/>
            </a:pPr>
            <a:r>
              <a:rPr lang="en-US" sz="24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It is loaded from a CSV file and includes data from before and after September 30, 2015.</a:t>
            </a:r>
          </a:p>
          <a:p>
            <a:pPr marL="457200" indent="-457200" rtl="0" fontAlgn="base">
              <a:buFont typeface="Wingdings" panose="05000000000000000000" pitchFamily="2" charset="2"/>
              <a:buChar char="Ø"/>
            </a:pPr>
            <a:r>
              <a:rPr lang="en-US" sz="24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Each row = 1 day of market data.</a:t>
            </a:r>
          </a:p>
          <a:p>
            <a:pPr marL="457200" indent="-457200" rtl="0" fontAlgn="base">
              <a:buFont typeface="Wingdings" panose="05000000000000000000" pitchFamily="2" charset="2"/>
              <a:buChar char="Ø"/>
            </a:pPr>
            <a:r>
              <a:rPr lang="en-US" sz="24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Each column = Closing price for a stock/index on that day.</a:t>
            </a:r>
          </a:p>
          <a:p>
            <a:pPr marL="457200" indent="-457200" rtl="0" fontAlgn="base">
              <a:buFont typeface="Wingdings" panose="05000000000000000000" pitchFamily="2" charset="2"/>
              <a:buChar char="Ø"/>
            </a:pPr>
            <a:r>
              <a:rPr lang="en-US" sz="24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data is time-series in nature, i.e., the order of rows (dates) matters.</a:t>
            </a:r>
          </a:p>
          <a:p>
            <a:pPr rtl="0" fontAlgn="base"/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rtl="0" fontAlgn="base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main outcome of the code is a prediction of the next day's S&amp;P 500 index value using a neural network.</a:t>
            </a:r>
            <a:endParaRPr lang="en-US" sz="2400" i="0" u="none" strike="noStrike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0266F4-4ECD-39C7-7C61-9E17840D36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1160" y="338231"/>
            <a:ext cx="2312854" cy="2320128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  <a:scene3d>
            <a:camera prst="obliqueBottomLeft"/>
            <a:lightRig rig="threePt" dir="t"/>
          </a:scene3d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4777FB67-4E3D-7F6E-FB3B-49F4A761FB0D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642400" y="3101760"/>
              <a:ext cx="2515320" cy="13176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4777FB67-4E3D-7F6E-FB3B-49F4A761FB0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626560" y="3038400"/>
                <a:ext cx="2546640" cy="144432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D89F156E-CA41-6D6E-11CE-CA4EDE0CFBF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262704" t="-125896" r="-262704" b="-125896"/>
          <a:stretch>
            <a:fillRect/>
          </a:stretch>
        </p:blipFill>
        <p:spPr>
          <a:xfrm>
            <a:off x="10068339" y="5401917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88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408"/>
    </mc:Choice>
    <mc:Fallback xmlns="">
      <p:transition spd="slow" advTm="534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51757F-AA54-D90D-DFB3-8E1A3E5C30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576" y="96183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IN" sz="60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Steps Performed</a:t>
            </a:r>
            <a:endParaRPr lang="en-IN" sz="6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F4CFFE3-6CB7-C920-B4F5-65078AA82E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714" y="3343714"/>
            <a:ext cx="5714286" cy="351428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D09CBB9-C964-5B08-5173-FA98C8BCFBDC}"/>
              </a:ext>
            </a:extLst>
          </p:cNvPr>
          <p:cNvSpPr txBox="1"/>
          <p:nvPr/>
        </p:nvSpPr>
        <p:spPr>
          <a:xfrm>
            <a:off x="242046" y="1421746"/>
            <a:ext cx="8713694" cy="4867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rtl="0">
              <a:spcBef>
                <a:spcPts val="1000"/>
              </a:spcBef>
              <a:buFont typeface="Wingdings" panose="05000000000000000000" pitchFamily="2" charset="2"/>
              <a:buChar char="Ø"/>
            </a:pPr>
            <a:r>
              <a:rPr lang="en-US" sz="1800" b="1" i="0" u="none" strike="noStrike" dirty="0">
                <a:solidFill>
                  <a:srgbClr val="31394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EDA(Exploratory data analysis)</a:t>
            </a:r>
            <a:r>
              <a:rPr lang="en-US" sz="1800" b="0" i="0" u="none" strike="noStrike" dirty="0">
                <a:solidFill>
                  <a:srgbClr val="31394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– dive into the provided data to uncover interesting patterns, identify missing values and detect any outliers.</a:t>
            </a:r>
            <a:endParaRPr lang="en-US" b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rtl="0">
              <a:spcBef>
                <a:spcPts val="1000"/>
              </a:spcBef>
              <a:buFont typeface="Wingdings" panose="05000000000000000000" pitchFamily="2" charset="2"/>
              <a:buChar char="Ø"/>
            </a:pPr>
            <a:r>
              <a:rPr lang="en-US" sz="1800" b="1" i="0" u="none" strike="noStrike" dirty="0">
                <a:solidFill>
                  <a:srgbClr val="31394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Data Processing </a:t>
            </a:r>
            <a:r>
              <a:rPr lang="en-US" sz="1800" b="0" i="0" u="none" strike="noStrike" dirty="0">
                <a:solidFill>
                  <a:srgbClr val="31394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– Once we have a clear understanding of the data, we will proceed to clean and preprocess the data set. This will involve handling the missing values and removing the outliers.</a:t>
            </a:r>
            <a:endParaRPr lang="en-US" b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rtl="0">
              <a:spcBef>
                <a:spcPts val="1000"/>
              </a:spcBef>
              <a:buFont typeface="Wingdings" panose="05000000000000000000" pitchFamily="2" charset="2"/>
              <a:buChar char="Ø"/>
            </a:pPr>
            <a:r>
              <a:rPr lang="en-US" sz="1800" b="1" i="0" u="none" strike="noStrike" dirty="0">
                <a:solidFill>
                  <a:srgbClr val="31394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Feature Engineering </a:t>
            </a:r>
            <a:r>
              <a:rPr lang="en-US" sz="1800" b="0" i="0" u="none" strike="noStrike" dirty="0">
                <a:solidFill>
                  <a:srgbClr val="31394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– prepare the features for our machine learning model and then for feedforward neural network.</a:t>
            </a:r>
            <a:endParaRPr lang="en-US" b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rtl="0">
              <a:spcBef>
                <a:spcPts val="1000"/>
              </a:spcBef>
              <a:buFont typeface="Wingdings" panose="05000000000000000000" pitchFamily="2" charset="2"/>
              <a:buChar char="Ø"/>
            </a:pPr>
            <a:r>
              <a:rPr lang="en-US" sz="1800" b="1" i="0" u="none" strike="noStrike" dirty="0">
                <a:solidFill>
                  <a:srgbClr val="31394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Model Training </a:t>
            </a:r>
            <a:r>
              <a:rPr lang="en-US" sz="1800" b="0" i="0" u="none" strike="noStrike" dirty="0">
                <a:solidFill>
                  <a:srgbClr val="31394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- simple feed-forward neural network built using </a:t>
            </a:r>
          </a:p>
          <a:p>
            <a:pPr rtl="0">
              <a:spcBef>
                <a:spcPts val="1000"/>
              </a:spcBef>
            </a:pPr>
            <a:r>
              <a:rPr lang="en-US" dirty="0">
                <a:solidFill>
                  <a:srgbClr val="31394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sz="1800" b="0" i="0" u="none" strike="noStrike" dirty="0" err="1">
                <a:solidFill>
                  <a:srgbClr val="31394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PyTorch</a:t>
            </a:r>
            <a:endParaRPr lang="en-US" b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rtl="0">
              <a:spcBef>
                <a:spcPts val="1000"/>
              </a:spcBef>
              <a:buFont typeface="Wingdings" panose="05000000000000000000" pitchFamily="2" charset="2"/>
              <a:buChar char="Ø"/>
            </a:pPr>
            <a:r>
              <a:rPr lang="en-US" sz="1800" b="1" i="0" u="none" strike="noStrike" dirty="0">
                <a:solidFill>
                  <a:srgbClr val="31394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Model Evaluation </a:t>
            </a:r>
            <a:r>
              <a:rPr lang="en-US" sz="1800" b="0" i="0" u="none" strike="noStrike" dirty="0">
                <a:solidFill>
                  <a:srgbClr val="31394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- evaluate this model using some matrix also fine tune our </a:t>
            </a:r>
          </a:p>
          <a:p>
            <a:pPr rtl="0">
              <a:spcBef>
                <a:spcPts val="1000"/>
              </a:spcBef>
            </a:pPr>
            <a:r>
              <a:rPr lang="en-US" dirty="0">
                <a:solidFill>
                  <a:srgbClr val="31394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US" sz="1800" b="0" i="0" u="none" strike="noStrike" dirty="0">
                <a:solidFill>
                  <a:srgbClr val="31394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model to ensure that it provides the most accurate predictions.</a:t>
            </a:r>
            <a:endParaRPr lang="en-US" b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rtl="0">
              <a:spcBef>
                <a:spcPts val="1000"/>
              </a:spcBef>
              <a:buFont typeface="Wingdings" panose="05000000000000000000" pitchFamily="2" charset="2"/>
              <a:buChar char="Ø"/>
            </a:pPr>
            <a:r>
              <a:rPr lang="en-US" sz="1800" b="1" i="0" u="none" strike="noStrike" dirty="0">
                <a:solidFill>
                  <a:srgbClr val="31394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Visualization - </a:t>
            </a:r>
            <a:r>
              <a:rPr lang="en-US" sz="1800" b="0" i="0" u="none" strike="noStrike" dirty="0">
                <a:solidFill>
                  <a:srgbClr val="31394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Gives a simple visual overview of stock movement.</a:t>
            </a:r>
            <a:endParaRPr lang="en-US" b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br>
              <a:rPr lang="en-US" b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CCD810F-241A-5394-519D-DC50333DA2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68752" y="0"/>
            <a:ext cx="2223248" cy="333487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EA930EFC-D657-9224-242E-10E3BFA938BD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334160" y="1665720"/>
              <a:ext cx="569520" cy="86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EA930EFC-D657-9224-242E-10E3BFA938B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318320" y="1602360"/>
                <a:ext cx="600840" cy="13536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AA1E0712-2FDA-3D94-2786-2EC2E75A6EC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rcRect l="-262704" t="-125896" r="-262704" b="-125896"/>
          <a:stretch>
            <a:fillRect/>
          </a:stretch>
        </p:blipFill>
        <p:spPr>
          <a:xfrm>
            <a:off x="10197548" y="571003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47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178"/>
    </mc:Choice>
    <mc:Fallback xmlns="">
      <p:transition spd="slow" advTm="441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81A15E-7ECB-3E07-C7CF-0B21797739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6116" y="20528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Exploratory Data Analysis</a:t>
            </a:r>
            <a:endParaRPr lang="en-IN" sz="6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A4AB40-DD76-1101-BC54-B9BDD29342F5}"/>
              </a:ext>
            </a:extLst>
          </p:cNvPr>
          <p:cNvSpPr txBox="1"/>
          <p:nvPr/>
        </p:nvSpPr>
        <p:spPr>
          <a:xfrm>
            <a:off x="466166" y="1627935"/>
            <a:ext cx="8812306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Libraries Used:-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manipulation (pandas,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numpy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Machine learning preprocessing (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MinMaxScaler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train_test_split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Deep learning (torch,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nn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Dataset,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DataLoader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Visualization (matplotlib, seaborn,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mplfinance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Used Filtered data after 30-Sep-2015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Checked for summary of numeric columns and missing values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Calculated the Relative Strength Analysis and Descriptive Metrics using Annual Returns and Annual Risk- the variables necessary in stock market.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2B6984C-FE79-E504-363E-FB0E5E6477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4498" y="3663094"/>
            <a:ext cx="6145736" cy="176114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EB7C3E7-D99C-5742-E56E-65A6560152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892" b="7118"/>
          <a:stretch/>
        </p:blipFill>
        <p:spPr>
          <a:xfrm>
            <a:off x="7437535" y="1433762"/>
            <a:ext cx="3835583" cy="245633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E257B99-B700-47DF-2C7A-B0CDEB7488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6233" y="4401670"/>
            <a:ext cx="3155767" cy="245633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7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2810422C-3156-4347-811A-CE949DF7E5B5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361960" y="2098800"/>
              <a:ext cx="1818720" cy="9014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2810422C-3156-4347-811A-CE949DF7E5B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346120" y="2035440"/>
                <a:ext cx="1850040" cy="102816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DAF084C1-175C-48C2-DB3F-DB032D09B6B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 l="-262704" t="-125896" r="-262704" b="-125896"/>
          <a:stretch>
            <a:fillRect/>
          </a:stretch>
        </p:blipFill>
        <p:spPr>
          <a:xfrm>
            <a:off x="10376452" y="5629835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858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381"/>
    </mc:Choice>
    <mc:Fallback xmlns="">
      <p:transition spd="slow" advTm="383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F9C292-F61F-06B4-A5BD-E560E2D1D0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2090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en-IN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Functions Used To Feed Input Data For Model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A125DB-1EB9-09B5-5507-43A4FE03EBA5}"/>
              </a:ext>
            </a:extLst>
          </p:cNvPr>
          <p:cNvSpPr txBox="1"/>
          <p:nvPr/>
        </p:nvSpPr>
        <p:spPr>
          <a:xfrm>
            <a:off x="939354" y="1900202"/>
            <a:ext cx="7422776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Used function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prepare_dataset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which 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Convert the string to a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DataFrame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Parse the dates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Sort the data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Fill any missing values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Return a clean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DataFrame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Model Input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create_features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Have used feature engineering where we used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create_features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function to create moving averages, lag features which creates a new column with the stock price from that many days ago. Missing values are filled with the mean of the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column.It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used to capture time-series patterns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split_data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 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Prepared scaled training and test datasets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StockDataset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Wraps the data into a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PyTorch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-friendly format for training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9FB7E5-C28B-A05A-9B1F-268009A9ED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8563" y="1190286"/>
            <a:ext cx="5585924" cy="2976362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FDF5BD28-72FF-2A55-5EB6-0D33F856400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62704" t="-125896" r="-262704" b="-125896"/>
          <a:stretch>
            <a:fillRect/>
          </a:stretch>
        </p:blipFill>
        <p:spPr>
          <a:xfrm>
            <a:off x="9931525" y="53721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639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445"/>
    </mc:Choice>
    <mc:Fallback xmlns="">
      <p:transition spd="slow" advTm="344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BFF6911-BE46-9033-9DFC-A411F05621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9100" y="0"/>
            <a:ext cx="4472900" cy="29942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4521743-E272-7592-7B1D-263C7ABA2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906" y="532361"/>
            <a:ext cx="7620000" cy="1325563"/>
          </a:xfrm>
        </p:spPr>
        <p:txBody>
          <a:bodyPr>
            <a:norm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Feed-Forward Neural Network </a:t>
            </a:r>
            <a:b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Model Execution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32FDAF-C53D-E3D2-51E3-50361932E6C6}"/>
              </a:ext>
            </a:extLst>
          </p:cNvPr>
          <p:cNvSpPr txBox="1"/>
          <p:nvPr/>
        </p:nvSpPr>
        <p:spPr>
          <a:xfrm>
            <a:off x="1290916" y="2232211"/>
            <a:ext cx="10165978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a custom Dataset class:</a:t>
            </a:r>
          </a:p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Easy to use stock data with </a:t>
            </a:r>
            <a:r>
              <a:rPr lang="en-I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PyTorch's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DataLoader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Define a simple feed-forward neural network:</a:t>
            </a:r>
          </a:p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Input → Linear(16) → </a:t>
            </a:r>
            <a:r>
              <a:rPr lang="en-I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ReLU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→ Dropout(0.1) → Linear(8) → </a:t>
            </a:r>
            <a:r>
              <a:rPr lang="en-I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ReLU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→ Dropout(0.1)  → Output(1)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Define </a:t>
            </a:r>
            <a:r>
              <a:rPr lang="en-I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train_model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function:</a:t>
            </a:r>
          </a:p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Uses MSE loss and Adam optimizer to train the model.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Feed in a mini dataset (3 rows):</a:t>
            </a:r>
          </a:p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Using inline CSV data for demonstration with S&amp;P500, AAPL, MSFT, etc.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Prepare dataset and features.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Split into training/test sets, normalize, and create loaders.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Initialize and train the neural network.</a:t>
            </a:r>
          </a:p>
          <a:p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19DC37ED-C57B-D9BA-9867-87B4FC22872C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504080" y="3314160"/>
              <a:ext cx="8521920" cy="4082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19DC37ED-C57B-D9BA-9867-87B4FC22872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88240" y="3250800"/>
                <a:ext cx="8553240" cy="53496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361506B5-B4BB-4A2D-3E65-7B7813FB981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262704" t="-125896" r="-262704" b="-125896"/>
          <a:stretch>
            <a:fillRect/>
          </a:stretch>
        </p:blipFill>
        <p:spPr>
          <a:xfrm>
            <a:off x="10026000" y="5332344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024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9834"/>
    </mc:Choice>
    <mc:Fallback xmlns="">
      <p:transition spd="slow" advTm="698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9268A0-F532-95D5-D4E0-F35C755B7D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364" y="19694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IN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Evaluation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E7AAEA-609F-9CE5-1BBB-580AC6D893E5}"/>
              </a:ext>
            </a:extLst>
          </p:cNvPr>
          <p:cNvSpPr txBox="1"/>
          <p:nvPr/>
        </p:nvSpPr>
        <p:spPr>
          <a:xfrm>
            <a:off x="4489008" y="1516669"/>
            <a:ext cx="9206753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Calculated the evaluation Metrics:</a:t>
            </a:r>
          </a:p>
          <a:p>
            <a:pPr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MSE (Mean Squared Error): Measures average squared error.</a:t>
            </a:r>
          </a:p>
          <a:p>
            <a:pPr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RMSE (Root Mean Squared Error): Square root of MSE, more interpretable.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MAE (Mean Absolute Error): Measures average magnitude of errors.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model :-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Safely evaluated model predictions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Handled edge cases (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NaNs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infinite values, scaling errors)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Outputs reliable metrics even if the model or data goes wrong</a:t>
            </a: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C973D8D-2DB8-CD5B-761A-114ECDFF28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4259" y="2744185"/>
            <a:ext cx="6429506" cy="22417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64270D1-5104-DECE-C281-F703E51988B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54" y="1516669"/>
            <a:ext cx="4361670" cy="4361670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E980762E-BF69-CD6C-2129-C5F726A60A2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62704" t="-125896" r="-262704" b="-125896"/>
          <a:stretch>
            <a:fillRect/>
          </a:stretch>
        </p:blipFill>
        <p:spPr>
          <a:xfrm>
            <a:off x="10099765" y="5451614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095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667"/>
    </mc:Choice>
    <mc:Fallback xmlns="">
      <p:transition spd="slow" advTm="346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CF054-DEFB-2355-380A-66C8E881C0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74839"/>
            <a:ext cx="9144000" cy="491613"/>
          </a:xfrm>
        </p:spPr>
        <p:txBody>
          <a:bodyPr>
            <a:normAutofit fontScale="90000"/>
          </a:bodyPr>
          <a:lstStyle/>
          <a:p>
            <a:r>
              <a:rPr lang="en-I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EXPLORING STOCK DATA WITH GRAPHS AND CHARTS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F2F52F-343E-1BB7-0728-234E29992E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92826" y="4891549"/>
            <a:ext cx="9144000" cy="1794386"/>
          </a:xfrm>
        </p:spPr>
        <p:txBody>
          <a:bodyPr>
            <a:noAutofit/>
          </a:bodyPr>
          <a:lstStyle/>
          <a:p>
            <a:endParaRPr lang="en-I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Deep Dive into Visualization techniques from the stocks project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C89102C-0AD1-38BC-8E62-58D794C1D4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3793" y="2113936"/>
            <a:ext cx="3844414" cy="3173362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C5E6C66F-9AB4-A90E-9625-551BAB63718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122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081"/>
    </mc:Choice>
    <mc:Fallback xmlns="">
      <p:transition spd="slow" advTm="70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D9A79-9528-F70C-3E31-022788C0D9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WHY USE GRAPHS AND CHARTS 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D3C935-2AC6-C699-C15F-7F1B0D049B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>
                <a:cs typeface="Times New Roman" panose="02020603050405020304" pitchFamily="18" charset="0"/>
              </a:rPr>
              <a:t>Simplify complex data</a:t>
            </a:r>
          </a:p>
          <a:p>
            <a:r>
              <a:rPr lang="en-IN" dirty="0">
                <a:cs typeface="Times New Roman" panose="02020603050405020304" pitchFamily="18" charset="0"/>
              </a:rPr>
              <a:t>Reveal hidden trends and outliers</a:t>
            </a:r>
          </a:p>
          <a:p>
            <a:r>
              <a:rPr lang="en-IN" dirty="0">
                <a:cs typeface="Times New Roman" panose="02020603050405020304" pitchFamily="18" charset="0"/>
              </a:rPr>
              <a:t>Assist in decision making</a:t>
            </a:r>
          </a:p>
          <a:p>
            <a:r>
              <a:rPr lang="en-IN" dirty="0">
                <a:cs typeface="Times New Roman" panose="02020603050405020304" pitchFamily="18" charset="0"/>
              </a:rPr>
              <a:t>Essential for financial analysis and stock predictions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3D712F-D687-48B0-CEB9-B7FB118240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307" y="4100052"/>
            <a:ext cx="4103125" cy="22118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864FDC0-E696-1105-A4C7-554D2948A0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5702" y="4100052"/>
            <a:ext cx="3746092" cy="2211848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1C01B250-FBAA-3D89-798A-7CD37136858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780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531"/>
    </mc:Choice>
    <mc:Fallback xmlns="">
      <p:transition spd="slow" advTm="145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267</TotalTime>
  <Words>1515</Words>
  <Application>Microsoft Office PowerPoint</Application>
  <PresentationFormat>Widescreen</PresentationFormat>
  <Paragraphs>185</Paragraphs>
  <Slides>19</Slides>
  <Notes>2</Notes>
  <HiddenSlides>0</HiddenSlides>
  <MMClips>19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Calibri</vt:lpstr>
      <vt:lpstr>Calibri Light</vt:lpstr>
      <vt:lpstr>Times New Roman</vt:lpstr>
      <vt:lpstr>Wingdings</vt:lpstr>
      <vt:lpstr>Office Theme</vt:lpstr>
      <vt:lpstr>PowerPoint Presentation</vt:lpstr>
      <vt:lpstr>Dataset Used</vt:lpstr>
      <vt:lpstr>Steps Performed</vt:lpstr>
      <vt:lpstr>Exploratory Data Analysis</vt:lpstr>
      <vt:lpstr>Functions Used To Feed Input Data For Model</vt:lpstr>
      <vt:lpstr>Feed-Forward Neural Network  and Model Execution</vt:lpstr>
      <vt:lpstr>Model Evaluation</vt:lpstr>
      <vt:lpstr>EXPLORING STOCK DATA WITH GRAPHS AND CHARTS</vt:lpstr>
      <vt:lpstr>WHY USE GRAPHS AND CHARTS ? </vt:lpstr>
      <vt:lpstr>COMMON GRAPH TYPES IN STOCK ANALYSIS</vt:lpstr>
      <vt:lpstr>LINE CHART</vt:lpstr>
      <vt:lpstr>BAR CHART</vt:lpstr>
      <vt:lpstr>SCATTER PLOT AND AREA CHART</vt:lpstr>
      <vt:lpstr>BOX PLOT AND PIE CHART</vt:lpstr>
      <vt:lpstr>SOME MORE CHARTS</vt:lpstr>
      <vt:lpstr>VISUALIZATIONS LIBRARIES USED </vt:lpstr>
      <vt:lpstr>INTERPRETING STOCK DATA VISUALS</vt:lpstr>
      <vt:lpstr>CONCLUSION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Nikhil Reddy K</dc:creator>
  <cp:lastModifiedBy>Mohini Patil</cp:lastModifiedBy>
  <cp:revision>36</cp:revision>
  <dcterms:created xsi:type="dcterms:W3CDTF">2025-04-15T22:23:43Z</dcterms:created>
  <dcterms:modified xsi:type="dcterms:W3CDTF">2025-04-17T02:50:17Z</dcterms:modified>
</cp:coreProperties>
</file>